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61" r:id="rId3"/>
    <p:sldId id="257" r:id="rId4"/>
    <p:sldId id="258" r:id="rId5"/>
    <p:sldId id="263" r:id="rId6"/>
    <p:sldId id="259" r:id="rId7"/>
    <p:sldId id="262" r:id="rId8"/>
    <p:sldId id="260" r:id="rId9"/>
    <p:sldId id="264" r:id="rId10"/>
    <p:sldId id="265" r:id="rId11"/>
    <p:sldId id="269" r:id="rId12"/>
    <p:sldId id="273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92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7E9F5-6976-4F6B-B6B0-91C6D5184DF5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C4FDA-77BD-4611-B1B6-745FBCB52D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213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9C4FDA-77BD-4611-B1B6-745FBCB52D6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710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etodolog.ru/01474/01474.html" TargetMode="External"/><Relationship Id="rId3" Type="http://schemas.openxmlformats.org/officeDocument/2006/relationships/hyperlink" Target="http://expert.ru/russian_reporter/2015/04/spasenie-v-gorodah-evolyutsiya-vidov-gibridnoe-myishlenie/" TargetMode="External"/><Relationship Id="rId7" Type="http://schemas.openxmlformats.org/officeDocument/2006/relationships/hyperlink" Target="https://studopedia.ru/7_50973_futurologiya-istoriya-i-sovremennoe-sostoyanie.html" TargetMode="External"/><Relationship Id="rId12" Type="http://schemas.openxmlformats.org/officeDocument/2006/relationships/hyperlink" Target="https://hi-news.ru/technology/chtivo-10-samyx-vydayushhixsya-futurologov-sovremennosti.html" TargetMode="External"/><Relationship Id="rId2" Type="http://schemas.openxmlformats.org/officeDocument/2006/relationships/hyperlink" Target="http://www.vokrugsveta.ru/telegraph/theory/23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b.sale/sotsiologicheskaya-teoriya_1350/vzglyadyi-izvestnyih-futurologov-buduschee-95221.html" TargetMode="External"/><Relationship Id="rId11" Type="http://schemas.openxmlformats.org/officeDocument/2006/relationships/hyperlink" Target="http://fb.ru/article/271052/futurolog---eto-predskazatel-buduschego-samyie-izvestnyie-futurologi" TargetMode="External"/><Relationship Id="rId5" Type="http://schemas.openxmlformats.org/officeDocument/2006/relationships/hyperlink" Target="http://www.tainoe.ru/ludi_his/ch-10-futurologov.htm" TargetMode="External"/><Relationship Id="rId10" Type="http://schemas.openxmlformats.org/officeDocument/2006/relationships/hyperlink" Target="http://diplomba.ru/work/114872" TargetMode="External"/><Relationship Id="rId4" Type="http://schemas.openxmlformats.org/officeDocument/2006/relationships/hyperlink" Target="http://www.prostokniga.com.ua/nauchnaya_kniga/stati/futurologiya_5_knig_o_buduschem" TargetMode="External"/><Relationship Id="rId9" Type="http://schemas.openxmlformats.org/officeDocument/2006/relationships/hyperlink" Target="https://kolobok.ua/podrostok/education/izvestnyj-futurolog-rasskazal-kakie-professii-poluchat-uzhe-bessmyslenno-5650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424936" cy="1470025"/>
          </a:xfrm>
        </p:spPr>
        <p:txBody>
          <a:bodyPr>
            <a:normAutofit/>
          </a:bodyPr>
          <a:lstStyle/>
          <a:p>
            <a:pPr algn="l"/>
            <a:r>
              <a:rPr lang="ru-RU" sz="4400" dirty="0" smtClean="0"/>
              <a:t>Проект </a:t>
            </a:r>
            <a:r>
              <a:rPr lang="ru-RU" sz="4400" smtClean="0"/>
              <a:t>«</a:t>
            </a:r>
            <a:r>
              <a:rPr lang="ru-RU" sz="4400" smtClean="0"/>
              <a:t>Прекрасное </a:t>
            </a:r>
            <a:r>
              <a:rPr lang="ru-RU" sz="4400" dirty="0" smtClean="0"/>
              <a:t>далеко»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7344816" cy="720080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/>
              <a:t>МБОУ «</a:t>
            </a:r>
            <a:r>
              <a:rPr lang="ru-RU" sz="1400" dirty="0" err="1" smtClean="0"/>
              <a:t>Верхнетакерменская</a:t>
            </a:r>
            <a:r>
              <a:rPr lang="ru-RU" sz="1400" dirty="0" smtClean="0"/>
              <a:t> ООШ имени Г. </a:t>
            </a:r>
            <a:r>
              <a:rPr lang="ru-RU" sz="1400" dirty="0" err="1" smtClean="0"/>
              <a:t>Сабитова</a:t>
            </a:r>
            <a:r>
              <a:rPr lang="ru-RU" sz="1400" dirty="0" smtClean="0"/>
              <a:t>»</a:t>
            </a:r>
          </a:p>
          <a:p>
            <a:pPr algn="ctr"/>
            <a:r>
              <a:rPr lang="ru-RU" sz="1400" dirty="0" err="1" smtClean="0"/>
              <a:t>Мензелинского</a:t>
            </a:r>
            <a:r>
              <a:rPr lang="ru-RU" sz="1400" dirty="0" smtClean="0"/>
              <a:t> муниципального района РТ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5292080" y="3717031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Выполнили:</a:t>
            </a:r>
          </a:p>
          <a:p>
            <a:r>
              <a:rPr lang="ru-RU" dirty="0"/>
              <a:t>у</a:t>
            </a:r>
            <a:r>
              <a:rPr lang="ru-RU" dirty="0" smtClean="0"/>
              <a:t>чащиеся  7 класса </a:t>
            </a:r>
          </a:p>
          <a:p>
            <a:r>
              <a:rPr lang="ru-RU" dirty="0" err="1" smtClean="0"/>
              <a:t>Ахметшин</a:t>
            </a:r>
            <a:r>
              <a:rPr lang="ru-RU" dirty="0" smtClean="0"/>
              <a:t> </a:t>
            </a:r>
            <a:r>
              <a:rPr lang="ru-RU" dirty="0" err="1" smtClean="0"/>
              <a:t>Айзат</a:t>
            </a:r>
            <a:endParaRPr lang="ru-RU" dirty="0" smtClean="0"/>
          </a:p>
          <a:p>
            <a:r>
              <a:rPr lang="ru-RU" dirty="0" err="1" smtClean="0"/>
              <a:t>Бикмухаметова</a:t>
            </a:r>
            <a:r>
              <a:rPr lang="ru-RU" dirty="0" smtClean="0"/>
              <a:t> </a:t>
            </a:r>
            <a:r>
              <a:rPr lang="ru-RU" dirty="0" err="1" smtClean="0"/>
              <a:t>Фария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699792" y="5886564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2017-2018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719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44016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err="1" smtClean="0">
                <a:solidFill>
                  <a:schemeClr val="tx1"/>
                </a:solidFill>
              </a:rPr>
              <a:t>Иследование</a:t>
            </a:r>
            <a:r>
              <a:rPr lang="ru-RU" dirty="0" smtClean="0">
                <a:solidFill>
                  <a:schemeClr val="tx1"/>
                </a:solidFill>
              </a:rPr>
              <a:t> 3.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Работа с «Атласом новых профессии»: выбор профессии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367240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429" y="3068960"/>
            <a:ext cx="3968441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456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2\Desktop\c323d848a4cf33e58a7032dc4545b7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35" y="188640"/>
            <a:ext cx="2143126" cy="247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2025685"/>
            <a:ext cx="67687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ГМО-агроном – это специалист по использованию генно-модифицированных продуктов в сельском хозяйстве.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885" y="1124744"/>
            <a:ext cx="453548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75856" y="201444"/>
            <a:ext cx="55275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ГМО-агроном</a:t>
            </a:r>
            <a:endParaRPr lang="ru-RU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4310956"/>
            <a:ext cx="79928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1. Большинство ученых считают ГМО безопасным.</a:t>
            </a:r>
          </a:p>
          <a:p>
            <a:r>
              <a:rPr lang="ru-RU" sz="2800" dirty="0"/>
              <a:t>2. Использование ГМО-продуктов постоянно растет.</a:t>
            </a:r>
          </a:p>
          <a:p>
            <a:r>
              <a:rPr lang="ru-RU" sz="2800" dirty="0"/>
              <a:t>3. С 2014 года стартовал процесс регистрации ГМО-семян в России.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044" y="3140968"/>
            <a:ext cx="593725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11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916832"/>
            <a:ext cx="4283968" cy="63976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Calibri"/>
              </a:rPr>
              <a:t>Необходимые навыки для ГМО-агронома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916832"/>
            <a:ext cx="3822192" cy="63976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Имеющиеся у </a:t>
            </a:r>
            <a:r>
              <a:rPr lang="ru-RU" sz="3200" b="1" dirty="0" smtClean="0">
                <a:solidFill>
                  <a:schemeClr val="tx1"/>
                </a:solidFill>
              </a:rPr>
              <a:t>нас </a:t>
            </a:r>
            <a:r>
              <a:rPr lang="ru-RU" sz="3200" b="1" dirty="0">
                <a:solidFill>
                  <a:schemeClr val="tx1"/>
                </a:solidFill>
              </a:rPr>
              <a:t>навыки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47590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4353017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046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err="1" smtClean="0">
                <a:solidFill>
                  <a:schemeClr val="tx1"/>
                </a:solidFill>
              </a:rPr>
              <a:t>Иследование</a:t>
            </a:r>
            <a:r>
              <a:rPr lang="ru-RU" dirty="0" smtClean="0">
                <a:solidFill>
                  <a:schemeClr val="tx1"/>
                </a:solidFill>
              </a:rPr>
              <a:t> 4.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Опрос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3130771" cy="204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628800"/>
            <a:ext cx="3744417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106" y="3933056"/>
            <a:ext cx="374032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0673"/>
            <a:ext cx="3168352" cy="194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431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889844"/>
            <a:ext cx="828092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Вопросы</a:t>
            </a:r>
          </a:p>
          <a:p>
            <a:r>
              <a:rPr lang="ru-RU" sz="2400" dirty="0" smtClean="0"/>
              <a:t>1)  Как </a:t>
            </a:r>
            <a:r>
              <a:rPr lang="ru-RU" sz="2400" dirty="0"/>
              <a:t>вы считаете, где будет жить человечество через 50 лет – всё ещё на Земле или на других планетах?</a:t>
            </a:r>
          </a:p>
          <a:p>
            <a:r>
              <a:rPr lang="ru-RU" sz="2400" dirty="0" smtClean="0"/>
              <a:t>2)  Где </a:t>
            </a:r>
            <a:r>
              <a:rPr lang="ru-RU" sz="2400" dirty="0"/>
              <a:t>преимущественно будут жить люди через 50 лет – в крупных городах или в небольших поселениях? В многоэтажных небоскрёбах, под землёй, под водой, в одно-двухэтажных домах?</a:t>
            </a:r>
          </a:p>
          <a:p>
            <a:r>
              <a:rPr lang="ru-RU" sz="2400" dirty="0" smtClean="0"/>
              <a:t>3)  Какие </a:t>
            </a:r>
            <a:r>
              <a:rPr lang="ru-RU" sz="2400" dirty="0"/>
              <a:t>профессии через 50 лет будут наиболее востребованы?</a:t>
            </a:r>
          </a:p>
          <a:p>
            <a:r>
              <a:rPr lang="ru-RU" sz="2400" dirty="0" smtClean="0"/>
              <a:t>4)  Какие </a:t>
            </a:r>
            <a:r>
              <a:rPr lang="ru-RU" sz="2400" dirty="0"/>
              <a:t>из существующих сегодня профессий через 50 лет окажутся ненужными?</a:t>
            </a:r>
          </a:p>
          <a:p>
            <a:r>
              <a:rPr lang="ru-RU" sz="2400" dirty="0" smtClean="0"/>
              <a:t>5)  Какое </a:t>
            </a:r>
            <a:r>
              <a:rPr lang="ru-RU" sz="2400" dirty="0"/>
              <a:t>образование вы бы посоветовали получать современным восьмиклассникам?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9866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5040560" cy="283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100" y="3573016"/>
            <a:ext cx="512056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36096" y="620688"/>
            <a:ext cx="36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Презентация итогов предварительного задания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1475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Предварительное задание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5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125272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Актуальность: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chemeClr val="tx1"/>
                </a:solidFill>
              </a:rPr>
              <a:t>Время не стоит на месте.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Мир с каждым днем меняется.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Все больше и больше нового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входит в нашу жизнь.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Поэтому мы хотим узнать, что стоит начать делать уже сейчас, чтобы будущее стало действительно прекрасным и дружелюбным для нас.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72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25272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Цель: выбрать профессию будущего.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Задачи: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1. Изучить фильмы и книги о будущем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2. Изучить работы ученых-футурологов.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3. Изучить мнения сверстников, родителей, учителей о будущем.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4. На основе изученного составить образ будущего, выбрать профессию.</a:t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42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652"/>
            <a:ext cx="4648517" cy="261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Рушания\Desktop\20171206_1011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33056"/>
            <a:ext cx="4527575" cy="254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87332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/>
              <a:t>Иследование</a:t>
            </a:r>
            <a:r>
              <a:rPr lang="ru-RU" sz="4000" dirty="0" smtClean="0"/>
              <a:t> 1.</a:t>
            </a:r>
          </a:p>
          <a:p>
            <a:r>
              <a:rPr lang="ru-RU" sz="4000" dirty="0" smtClean="0"/>
              <a:t>Список книг</a:t>
            </a:r>
          </a:p>
          <a:p>
            <a:r>
              <a:rPr lang="ru-RU" sz="4000" dirty="0" smtClean="0"/>
              <a:t> и фильмов о будущем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8395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ушания\Desktop\20171209_1055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97751" y="1524950"/>
            <a:ext cx="6971198" cy="392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1" y="1124744"/>
            <a:ext cx="444384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/>
              <a:t>Книги</a:t>
            </a:r>
          </a:p>
          <a:p>
            <a:r>
              <a:rPr lang="ru-RU" sz="6600" dirty="0" smtClean="0"/>
              <a:t> о будущем</a:t>
            </a:r>
          </a:p>
        </p:txBody>
      </p:sp>
    </p:spTree>
    <p:extLst>
      <p:ext uri="{BB962C8B-B14F-4D97-AF65-F5344CB8AC3E}">
        <p14:creationId xmlns:p14="http://schemas.microsoft.com/office/powerpoint/2010/main" val="196316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ина\Desktop\saundtrek_iz_filma_igr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4984"/>
            <a:ext cx="2448273" cy="306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лина\Desktop\1339234736_levtor_or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2656"/>
            <a:ext cx="2060688" cy="304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лина\Desktop\831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8660"/>
            <a:ext cx="2369392" cy="300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Алина\Desktop\537dabfafe3e6b1cde04a90b8908758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94844"/>
            <a:ext cx="2403559" cy="302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Алина\Desktop\msMWjvikSTvo6J5OQUgjUi9UXj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94844"/>
            <a:ext cx="1952073" cy="302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96136" y="4077072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Фильмы о будущем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98717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26876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Иследование</a:t>
            </a:r>
            <a:r>
              <a:rPr lang="ru-RU" dirty="0" smtClean="0">
                <a:solidFill>
                  <a:schemeClr val="tx1"/>
                </a:solidFill>
              </a:rPr>
              <a:t> 2.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Образ будущего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Рушания\Desktop\20171206_0943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486454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859" y="3501008"/>
            <a:ext cx="5376597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865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652040"/>
            <a:ext cx="8064896" cy="43204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500" b="1" dirty="0"/>
              <a:t>Источники:</a:t>
            </a:r>
            <a:endParaRPr lang="ru-RU" sz="4500" dirty="0"/>
          </a:p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pPr lvl="0"/>
            <a:r>
              <a:rPr lang="en-US" u="sng" dirty="0">
                <a:hlinkClick r:id="rId2"/>
              </a:rPr>
              <a:t>http://www.vokrugsveta.ru/telegraph/theory/233/</a:t>
            </a:r>
            <a:endParaRPr lang="ru-RU" dirty="0"/>
          </a:p>
          <a:p>
            <a:pPr lvl="0"/>
            <a:r>
              <a:rPr lang="en-US" u="sng" dirty="0">
                <a:hlinkClick r:id="rId3"/>
              </a:rPr>
              <a:t>http://expert.ru/russian_reporter/2015/04/spasenie-v-gorodah-evolyutsiya-vidov-gibridnoe-myishlenie/</a:t>
            </a:r>
            <a:endParaRPr lang="ru-RU" dirty="0"/>
          </a:p>
          <a:p>
            <a:pPr lvl="0"/>
            <a:r>
              <a:rPr lang="en-US" u="sng" dirty="0">
                <a:hlinkClick r:id="rId4"/>
              </a:rPr>
              <a:t>http://www.prostokniga.com.ua/nauchnaya_kniga/stati/futurologiya_5_knig_o_buduschem</a:t>
            </a:r>
            <a:endParaRPr lang="ru-RU" dirty="0"/>
          </a:p>
          <a:p>
            <a:pPr lvl="0"/>
            <a:r>
              <a:rPr lang="en-US" u="sng" dirty="0">
                <a:hlinkClick r:id="rId5"/>
              </a:rPr>
              <a:t>http://www.tainoe.ru/ludi_his/ch-10-futurologov.htm</a:t>
            </a:r>
            <a:endParaRPr lang="ru-RU" dirty="0"/>
          </a:p>
          <a:p>
            <a:pPr lvl="0"/>
            <a:r>
              <a:rPr lang="en-US" u="sng" dirty="0">
                <a:hlinkClick r:id="rId6"/>
              </a:rPr>
              <a:t>https://lib.sale/sotsiologicheskaya-teoriya_1350/vzglyadyi-izvestnyih-futurologov-buduschee-95221.html</a:t>
            </a:r>
            <a:endParaRPr lang="ru-RU" dirty="0"/>
          </a:p>
          <a:p>
            <a:pPr lvl="0"/>
            <a:r>
              <a:rPr lang="en-US" u="sng" dirty="0">
                <a:hlinkClick r:id="rId7"/>
              </a:rPr>
              <a:t>https://studopedia.ru/7_50973_futurologiya-istoriya-i-sovremennoe-sostoyanie.html</a:t>
            </a:r>
            <a:endParaRPr lang="ru-RU" dirty="0"/>
          </a:p>
          <a:p>
            <a:pPr lvl="0"/>
            <a:r>
              <a:rPr lang="ru-RU" u="sng" dirty="0">
                <a:hlinkClick r:id="rId8"/>
              </a:rPr>
              <a:t>http://www.metodolog.ru/01474/01474.html</a:t>
            </a:r>
            <a:endParaRPr lang="ru-RU" dirty="0"/>
          </a:p>
          <a:p>
            <a:pPr lvl="0"/>
            <a:r>
              <a:rPr lang="en-US" u="sng" dirty="0">
                <a:hlinkClick r:id="rId9"/>
              </a:rPr>
              <a:t>https</a:t>
            </a:r>
            <a:r>
              <a:rPr lang="ru-RU" u="sng" dirty="0">
                <a:hlinkClick r:id="rId9"/>
              </a:rPr>
              <a:t>://</a:t>
            </a:r>
            <a:r>
              <a:rPr lang="en-US" u="sng" dirty="0" err="1">
                <a:hlinkClick r:id="rId9"/>
              </a:rPr>
              <a:t>kolobok</a:t>
            </a:r>
            <a:r>
              <a:rPr lang="ru-RU" u="sng" dirty="0">
                <a:hlinkClick r:id="rId9"/>
              </a:rPr>
              <a:t>.</a:t>
            </a:r>
            <a:r>
              <a:rPr lang="en-US" u="sng" dirty="0" err="1">
                <a:hlinkClick r:id="rId9"/>
              </a:rPr>
              <a:t>ua</a:t>
            </a:r>
            <a:r>
              <a:rPr lang="ru-RU" u="sng" dirty="0">
                <a:hlinkClick r:id="rId9"/>
              </a:rPr>
              <a:t>/</a:t>
            </a:r>
            <a:r>
              <a:rPr lang="en-US" u="sng" dirty="0" err="1">
                <a:hlinkClick r:id="rId9"/>
              </a:rPr>
              <a:t>podrostok</a:t>
            </a:r>
            <a:r>
              <a:rPr lang="ru-RU" u="sng" dirty="0">
                <a:hlinkClick r:id="rId9"/>
              </a:rPr>
              <a:t>/</a:t>
            </a:r>
            <a:r>
              <a:rPr lang="en-US" u="sng" dirty="0">
                <a:hlinkClick r:id="rId9"/>
              </a:rPr>
              <a:t>education</a:t>
            </a:r>
            <a:r>
              <a:rPr lang="ru-RU" u="sng" dirty="0">
                <a:hlinkClick r:id="rId9"/>
              </a:rPr>
              <a:t>/</a:t>
            </a:r>
            <a:r>
              <a:rPr lang="en-US" u="sng" dirty="0" err="1">
                <a:hlinkClick r:id="rId9"/>
              </a:rPr>
              <a:t>izvestnyj</a:t>
            </a:r>
            <a:r>
              <a:rPr lang="ru-RU" u="sng" dirty="0">
                <a:hlinkClick r:id="rId9"/>
              </a:rPr>
              <a:t>-</a:t>
            </a:r>
            <a:r>
              <a:rPr lang="en-US" u="sng" dirty="0" err="1">
                <a:hlinkClick r:id="rId9"/>
              </a:rPr>
              <a:t>futurolog</a:t>
            </a:r>
            <a:r>
              <a:rPr lang="ru-RU" u="sng" dirty="0">
                <a:hlinkClick r:id="rId9"/>
              </a:rPr>
              <a:t>-</a:t>
            </a:r>
            <a:r>
              <a:rPr lang="en-US" u="sng" dirty="0" err="1">
                <a:hlinkClick r:id="rId9"/>
              </a:rPr>
              <a:t>rasskazal</a:t>
            </a:r>
            <a:r>
              <a:rPr lang="ru-RU" u="sng" dirty="0">
                <a:hlinkClick r:id="rId9"/>
              </a:rPr>
              <a:t>-</a:t>
            </a:r>
            <a:r>
              <a:rPr lang="en-US" u="sng" dirty="0" err="1">
                <a:hlinkClick r:id="rId9"/>
              </a:rPr>
              <a:t>kakie</a:t>
            </a:r>
            <a:r>
              <a:rPr lang="ru-RU" u="sng" dirty="0">
                <a:hlinkClick r:id="rId9"/>
              </a:rPr>
              <a:t>-</a:t>
            </a:r>
            <a:r>
              <a:rPr lang="en-US" u="sng" dirty="0" err="1">
                <a:hlinkClick r:id="rId9"/>
              </a:rPr>
              <a:t>professii</a:t>
            </a:r>
            <a:r>
              <a:rPr lang="ru-RU" u="sng" dirty="0">
                <a:hlinkClick r:id="rId9"/>
              </a:rPr>
              <a:t>-</a:t>
            </a:r>
            <a:r>
              <a:rPr lang="en-US" u="sng" dirty="0" err="1">
                <a:hlinkClick r:id="rId9"/>
              </a:rPr>
              <a:t>poluchat</a:t>
            </a:r>
            <a:r>
              <a:rPr lang="ru-RU" u="sng" dirty="0">
                <a:hlinkClick r:id="rId9"/>
              </a:rPr>
              <a:t>-</a:t>
            </a:r>
            <a:r>
              <a:rPr lang="en-US" u="sng" dirty="0" err="1">
                <a:hlinkClick r:id="rId9"/>
              </a:rPr>
              <a:t>uzhe</a:t>
            </a:r>
            <a:r>
              <a:rPr lang="ru-RU" u="sng" dirty="0">
                <a:hlinkClick r:id="rId9"/>
              </a:rPr>
              <a:t>-</a:t>
            </a:r>
            <a:r>
              <a:rPr lang="en-US" u="sng" dirty="0" err="1">
                <a:hlinkClick r:id="rId9"/>
              </a:rPr>
              <a:t>bessmyslenno</a:t>
            </a:r>
            <a:r>
              <a:rPr lang="ru-RU" u="sng" dirty="0">
                <a:hlinkClick r:id="rId9"/>
              </a:rPr>
              <a:t>-5650.</a:t>
            </a:r>
            <a:r>
              <a:rPr lang="en-US" u="sng" dirty="0">
                <a:hlinkClick r:id="rId9"/>
              </a:rPr>
              <a:t>html</a:t>
            </a:r>
            <a:endParaRPr lang="ru-RU" dirty="0"/>
          </a:p>
          <a:p>
            <a:pPr lvl="0"/>
            <a:r>
              <a:rPr lang="ru-RU" u="sng" dirty="0">
                <a:hlinkClick r:id="rId10"/>
              </a:rPr>
              <a:t>http://diplomba.ru/work/114872</a:t>
            </a:r>
            <a:endParaRPr lang="ru-RU" dirty="0"/>
          </a:p>
          <a:p>
            <a:pPr lvl="0"/>
            <a:r>
              <a:rPr lang="ru-RU" u="sng" dirty="0">
                <a:hlinkClick r:id="rId11"/>
              </a:rPr>
              <a:t>http://fb.ru/article/271052/futurolog---eto-predskazatel-buduschego-samyie-izvestnyie-futurologi</a:t>
            </a:r>
            <a:endParaRPr lang="ru-RU" dirty="0"/>
          </a:p>
          <a:p>
            <a:pPr lvl="0"/>
            <a:r>
              <a:rPr lang="ru-RU" u="sng" dirty="0">
                <a:hlinkClick r:id="rId12"/>
              </a:rPr>
              <a:t>https://hi-news.ru/technology/chtivo-10-samyx-vydayushhixsya-futurologov-sovremennosti.html</a:t>
            </a:r>
            <a:endParaRPr lang="ru-RU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882599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Работы ученых-футурологов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281981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109</TotalTime>
  <Words>209</Words>
  <Application>Microsoft Office PowerPoint</Application>
  <PresentationFormat>Экран (4:3)</PresentationFormat>
  <Paragraphs>49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Проект «Прекрасное далеко»</vt:lpstr>
      <vt:lpstr>Предварительное задание </vt:lpstr>
      <vt:lpstr> Актуальность:  Время не стоит на месте. Мир с каждым днем меняется. Все больше и больше нового входит в нашу жизнь. Поэтому мы хотим узнать, что стоит начать делать уже сейчас, чтобы будущее стало действительно прекрасным и дружелюбным для нас.</vt:lpstr>
      <vt:lpstr> Цель: выбрать профессию будущего.  Задачи:  1. Изучить фильмы и книги о будущем 2. Изучить работы ученых-футурологов. 3. Изучить мнения сверстников, родителей, учителей о будущем. 4. На основе изученного составить образ будущего, выбрать профессию. </vt:lpstr>
      <vt:lpstr>Презентация PowerPoint</vt:lpstr>
      <vt:lpstr>Презентация PowerPoint</vt:lpstr>
      <vt:lpstr>Презентация PowerPoint</vt:lpstr>
      <vt:lpstr>Иследование 2. Образ будущего </vt:lpstr>
      <vt:lpstr>Презентация PowerPoint</vt:lpstr>
      <vt:lpstr>Иследование 3. Работа с «Атласом новых профессии»: выбор профессии</vt:lpstr>
      <vt:lpstr>Презентация PowerPoint</vt:lpstr>
      <vt:lpstr>Презентация PowerPoint</vt:lpstr>
      <vt:lpstr>Иследование 4. Опрос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«Прекрасноее далеко»</dc:title>
  <dc:creator>Рушания</dc:creator>
  <cp:lastModifiedBy>альфия2</cp:lastModifiedBy>
  <cp:revision>13</cp:revision>
  <dcterms:created xsi:type="dcterms:W3CDTF">2017-12-11T07:05:15Z</dcterms:created>
  <dcterms:modified xsi:type="dcterms:W3CDTF">2017-12-12T06:28:58Z</dcterms:modified>
</cp:coreProperties>
</file>